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9"/>
  </p:notesMasterIdLst>
  <p:handoutMasterIdLst>
    <p:handoutMasterId r:id="rId10"/>
  </p:handoutMasterIdLst>
  <p:sldIdLst>
    <p:sldId id="347" r:id="rId3"/>
    <p:sldId id="348" r:id="rId4"/>
    <p:sldId id="372" r:id="rId5"/>
    <p:sldId id="373" r:id="rId6"/>
    <p:sldId id="374" r:id="rId7"/>
    <p:sldId id="371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3300"/>
    <a:srgbClr val="FF6600"/>
    <a:srgbClr val="FF99FF"/>
    <a:srgbClr val="FFCCFF"/>
    <a:srgbClr val="009999"/>
    <a:srgbClr val="2F04E6"/>
    <a:srgbClr val="3926C4"/>
    <a:srgbClr val="66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0334" autoAdjust="0"/>
  </p:normalViewPr>
  <p:slideViewPr>
    <p:cSldViewPr>
      <p:cViewPr>
        <p:scale>
          <a:sx n="66" d="100"/>
          <a:sy n="66" d="100"/>
        </p:scale>
        <p:origin x="-1044" y="-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4"/>
    </p:cViewPr>
  </p:sorterViewPr>
  <p:notesViewPr>
    <p:cSldViewPr>
      <p:cViewPr varScale="1">
        <p:scale>
          <a:sx n="79" d="100"/>
          <a:sy n="79" d="100"/>
        </p:scale>
        <p:origin x="-1998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72591" cy="465138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31" y="0"/>
            <a:ext cx="2972590" cy="465138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2972591" cy="465138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31" y="8829676"/>
            <a:ext cx="2972590" cy="465138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r">
              <a:defRPr sz="1200"/>
            </a:lvl1pPr>
          </a:lstStyle>
          <a:p>
            <a:fld id="{81BEB6D6-1E1A-4BF7-9047-9A35993D7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529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2723" tIns="46361" rIns="92723" bIns="4636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4820"/>
          </a:xfrm>
          <a:prstGeom prst="rect">
            <a:avLst/>
          </a:prstGeom>
        </p:spPr>
        <p:txBody>
          <a:bodyPr vert="horz" lIns="92723" tIns="46361" rIns="92723" bIns="46361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5325"/>
            <a:ext cx="4649788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3" tIns="46361" rIns="92723" bIns="4636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1"/>
            <a:ext cx="5486400" cy="4183380"/>
          </a:xfrm>
          <a:prstGeom prst="rect">
            <a:avLst/>
          </a:prstGeom>
        </p:spPr>
        <p:txBody>
          <a:bodyPr vert="horz" lIns="92723" tIns="46361" rIns="92723" bIns="463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71800" cy="464820"/>
          </a:xfrm>
          <a:prstGeom prst="rect">
            <a:avLst/>
          </a:prstGeom>
        </p:spPr>
        <p:txBody>
          <a:bodyPr vert="horz" lIns="92723" tIns="46361" rIns="92723" bIns="4636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8"/>
            <a:ext cx="2971800" cy="464820"/>
          </a:xfrm>
          <a:prstGeom prst="rect">
            <a:avLst/>
          </a:prstGeom>
        </p:spPr>
        <p:txBody>
          <a:bodyPr vert="horz" lIns="92723" tIns="46361" rIns="92723" bIns="46361" rtlCol="0" anchor="b"/>
          <a:lstStyle>
            <a:lvl1pPr algn="r">
              <a:defRPr sz="1200"/>
            </a:lvl1pPr>
          </a:lstStyle>
          <a:p>
            <a:fld id="{34B14267-C46D-40C3-9FE0-66A79FC0DF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225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21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2625"/>
            <a:ext cx="4573588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successful we have been</a:t>
            </a:r>
          </a:p>
          <a:p>
            <a:endParaRPr lang="en-US" dirty="0"/>
          </a:p>
          <a:p>
            <a:r>
              <a:rPr lang="en-US" dirty="0"/>
              <a:t>Large healthcare provider in the region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5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Come Home stands</a:t>
            </a:r>
            <a:r>
              <a:rPr lang="en-US" baseline="0" dirty="0"/>
              <a:t> for Community Oncology Medical Home</a:t>
            </a:r>
          </a:p>
          <a:p>
            <a:endParaRPr lang="en-US" baseline="0" dirty="0"/>
          </a:p>
          <a:p>
            <a:r>
              <a:rPr lang="en-US" baseline="0" dirty="0"/>
              <a:t>7 pillars supported the Oncology patient</a:t>
            </a:r>
          </a:p>
          <a:p>
            <a:endParaRPr lang="en-US" baseline="0" dirty="0"/>
          </a:p>
          <a:p>
            <a:r>
              <a:rPr lang="en-US" baseline="0" dirty="0"/>
              <a:t>Standardizing process across 7 practices – like a clinical trial</a:t>
            </a:r>
          </a:p>
          <a:p>
            <a:endParaRPr lang="en-US" baseline="0" dirty="0"/>
          </a:p>
          <a:p>
            <a:r>
              <a:rPr lang="en-US" baseline="0" dirty="0"/>
              <a:t>Currently at 1 office centrally located - GDCC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#2 – Robust</a:t>
            </a:r>
          </a:p>
          <a:p>
            <a:r>
              <a:rPr lang="en-US" baseline="0" dirty="0"/>
              <a:t>#3 -  Multi-disciplinary</a:t>
            </a:r>
          </a:p>
          <a:p>
            <a:r>
              <a:rPr lang="en-US" baseline="0" dirty="0"/>
              <a:t>#4 – Focus on patient education</a:t>
            </a:r>
          </a:p>
          <a:p>
            <a:r>
              <a:rPr lang="en-US" baseline="0" dirty="0"/>
              <a:t>#6 – On-site services</a:t>
            </a:r>
          </a:p>
          <a:p>
            <a:r>
              <a:rPr lang="en-US" baseline="0" dirty="0"/>
              <a:t>#7 -  Provides infra-structure</a:t>
            </a:r>
          </a:p>
          <a:p>
            <a:pPr defTabSz="43658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aseline="0" dirty="0"/>
              <a:t>#7 -  Payer involvement is key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0097-880F-43BD-B03F-49ED0550CB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5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Development of OMH has led to ………..  Right care, right time, right setting</a:t>
            </a:r>
          </a:p>
          <a:p>
            <a:endParaRPr lang="en-US" dirty="0"/>
          </a:p>
          <a:p>
            <a:r>
              <a:rPr lang="en-US" dirty="0"/>
              <a:t>Patients who are in need of more care than outside DPN</a:t>
            </a:r>
          </a:p>
          <a:p>
            <a:endParaRPr lang="en-US" dirty="0"/>
          </a:p>
          <a:p>
            <a:r>
              <a:rPr lang="en-US" dirty="0"/>
              <a:t>Dedicated time</a:t>
            </a:r>
            <a:r>
              <a:rPr lang="en-US" baseline="0" dirty="0"/>
              <a:t> on site in offices – also after hours communication</a:t>
            </a:r>
          </a:p>
          <a:p>
            <a:endParaRPr lang="en-US" baseline="0" dirty="0"/>
          </a:p>
          <a:p>
            <a:r>
              <a:rPr lang="en-US" baseline="0" dirty="0"/>
              <a:t>Hospitals do not want admissions either – In their best interests to keep out also</a:t>
            </a:r>
          </a:p>
          <a:p>
            <a:endParaRPr lang="en-US" baseline="0" dirty="0"/>
          </a:p>
          <a:p>
            <a:r>
              <a:rPr lang="en-US" baseline="0" dirty="0"/>
              <a:t>Started Palliative Care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11AE0D-FB3E-4FB5-BCF4-427D36AA070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7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8/5/13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8/5/13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r>
              <a:rPr lang="en-US" dirty="0"/>
              <a:t>8/5/13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66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73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57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742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1604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77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04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15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8/5/13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1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73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6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/>
              <a:t>8/5/13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8/5/13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8/5/13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8/5/13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/>
              <a:t>8/5/13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8/5/13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8/5/13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/>
              <a:t>8/5/13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2119-B508-48A6-8785-C3A9C60027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8D5E95-6FBD-4598-8A9F-2C9D09913ACA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5EEBD9-65AB-4CEC-A74A-339C0CA04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1852" y="2514600"/>
            <a:ext cx="6781800" cy="1676400"/>
          </a:xfrm>
          <a:prstGeom prst="rect">
            <a:avLst/>
          </a:prstGeom>
          <a:ln>
            <a:noFill/>
          </a:ln>
        </p:spPr>
        <p:txBody>
          <a:bodyPr vert="horz" lIns="27432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>
                <a:solidFill>
                  <a:srgbClr val="003399"/>
                </a:solidFill>
              </a:rPr>
              <a:t>2017 Patient Navigation Best Practices</a:t>
            </a:r>
            <a:endParaRPr lang="en-US" sz="2400" b="1" u="sng" dirty="0">
              <a:solidFill>
                <a:srgbClr val="0033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4800"/>
            <a:ext cx="5552313" cy="14478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086600" y="6553200"/>
            <a:ext cx="1143000" cy="226902"/>
          </a:xfrm>
        </p:spPr>
        <p:txBody>
          <a:bodyPr/>
          <a:lstStyle/>
          <a:p>
            <a:r>
              <a:rPr lang="en-US" dirty="0"/>
              <a:t>10/13/2017 OHOS Meeting</a:t>
            </a:r>
          </a:p>
        </p:txBody>
      </p:sp>
    </p:spTree>
    <p:extLst>
      <p:ext uri="{BB962C8B-B14F-4D97-AF65-F5344CB8AC3E}">
        <p14:creationId xmlns:p14="http://schemas.microsoft.com/office/powerpoint/2010/main" val="104484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603" y="961717"/>
            <a:ext cx="3682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ts val="900"/>
              </a:spcBef>
              <a:buFontTx/>
              <a:buChar char="•"/>
              <a:defRPr/>
            </a:pPr>
            <a:r>
              <a:rPr lang="en-US" kern="0" dirty="0"/>
              <a:t>Multi-Specialty Group Practice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304801" y="126274"/>
            <a:ext cx="8334375" cy="609600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600" dirty="0">
                <a:solidFill>
                  <a:schemeClr val="bg1"/>
                </a:solidFill>
              </a:rPr>
              <a:t>2016 Company Profile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603" y="144780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en-US" kern="0" dirty="0"/>
              <a:t>14 Practice Locations:  </a:t>
            </a:r>
          </a:p>
          <a:p>
            <a:pPr marL="640080" lvl="1" indent="-285750">
              <a:buFont typeface="Courier New" pitchFamily="49" charset="0"/>
              <a:buChar char="o"/>
              <a:defRPr/>
            </a:pPr>
            <a:r>
              <a:rPr lang="en-US" kern="0" dirty="0"/>
              <a:t>4 Urology Offices </a:t>
            </a:r>
          </a:p>
          <a:p>
            <a:pPr marL="640080" lvl="1" indent="-285750">
              <a:buFont typeface="Courier New" pitchFamily="49" charset="0"/>
              <a:buChar char="o"/>
              <a:defRPr/>
            </a:pPr>
            <a:r>
              <a:rPr lang="en-US" kern="0" dirty="0"/>
              <a:t>1 Radiation Oncology Office </a:t>
            </a:r>
          </a:p>
          <a:p>
            <a:pPr marL="640080" lvl="1" indent="-285750">
              <a:buFont typeface="Courier New" pitchFamily="49" charset="0"/>
              <a:buChar char="o"/>
              <a:defRPr/>
            </a:pPr>
            <a:r>
              <a:rPr lang="en-US" kern="0" dirty="0"/>
              <a:t>1 Medical Oncology Office </a:t>
            </a:r>
          </a:p>
          <a:p>
            <a:pPr marL="640080" lvl="1" indent="-285750">
              <a:buFont typeface="Courier New" pitchFamily="49" charset="0"/>
              <a:buChar char="o"/>
              <a:defRPr/>
            </a:pPr>
            <a:r>
              <a:rPr lang="en-US" kern="0" dirty="0"/>
              <a:t>1 Pathology Office</a:t>
            </a:r>
          </a:p>
          <a:p>
            <a:pPr marL="651510" lvl="1" indent="-285750">
              <a:buFont typeface="Courier New" pitchFamily="49" charset="0"/>
              <a:buChar char="o"/>
              <a:defRPr/>
            </a:pPr>
            <a:r>
              <a:rPr lang="en-US" kern="0" dirty="0"/>
              <a:t>1 Business Office </a:t>
            </a:r>
          </a:p>
          <a:p>
            <a:pPr marL="651510" lvl="1" indent="-285750">
              <a:buFont typeface="Courier New" pitchFamily="49" charset="0"/>
              <a:buChar char="o"/>
              <a:defRPr/>
            </a:pPr>
            <a:r>
              <a:rPr lang="en-US" kern="0" dirty="0"/>
              <a:t>6 Comprehensive Cancer Centers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479" y="3972121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900"/>
              </a:spcBef>
              <a:buFontTx/>
              <a:buChar char="•"/>
              <a:defRPr/>
            </a:pPr>
            <a:r>
              <a:rPr lang="en-US" kern="0" dirty="0"/>
              <a:t>45 Physicians and Mid Level Providers</a:t>
            </a:r>
          </a:p>
          <a:p>
            <a:pPr marL="342900" indent="-342900">
              <a:spcBef>
                <a:spcPts val="900"/>
              </a:spcBef>
              <a:buFontTx/>
              <a:buChar char="•"/>
              <a:defRPr/>
            </a:pPr>
            <a:r>
              <a:rPr lang="en-US" kern="0" dirty="0"/>
              <a:t>325 Employees </a:t>
            </a:r>
          </a:p>
          <a:p>
            <a:pPr marL="365760" indent="-36576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en-US" kern="0" dirty="0"/>
              <a:t>35,769   Individual Patients</a:t>
            </a:r>
          </a:p>
          <a:p>
            <a:pPr marL="365760" indent="-36576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en-US" kern="0" dirty="0"/>
              <a:t>229,842 Patient Visits</a:t>
            </a:r>
          </a:p>
          <a:p>
            <a:pPr marL="365760" indent="-36576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en-US" kern="0" dirty="0"/>
              <a:t>457,272 Phone Calls</a:t>
            </a:r>
          </a:p>
        </p:txBody>
      </p:sp>
      <p:sp>
        <p:nvSpPr>
          <p:cNvPr id="6" name="_s163851"/>
          <p:cNvSpPr>
            <a:spLocks noChangeArrowheads="1"/>
          </p:cNvSpPr>
          <p:nvPr/>
        </p:nvSpPr>
        <p:spPr bwMode="auto">
          <a:xfrm>
            <a:off x="7202507" y="2931249"/>
            <a:ext cx="953749" cy="918106"/>
          </a:xfrm>
          <a:prstGeom prst="ellipse">
            <a:avLst/>
          </a:prstGeom>
          <a:solidFill>
            <a:srgbClr val="CCCCFF"/>
          </a:solidFill>
          <a:ln w="127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b="1" dirty="0">
                <a:solidFill>
                  <a:srgbClr val="001817"/>
                </a:solidFill>
                <a:cs typeface="Arial" charset="0"/>
              </a:rPr>
              <a:t>Hem/Onc</a:t>
            </a:r>
          </a:p>
        </p:txBody>
      </p:sp>
      <p:sp>
        <p:nvSpPr>
          <p:cNvPr id="11" name="_s163849"/>
          <p:cNvSpPr>
            <a:spLocks noChangeArrowheads="1"/>
          </p:cNvSpPr>
          <p:nvPr/>
        </p:nvSpPr>
        <p:spPr bwMode="auto">
          <a:xfrm>
            <a:off x="4490959" y="2925138"/>
            <a:ext cx="953749" cy="918106"/>
          </a:xfrm>
          <a:prstGeom prst="ellipse">
            <a:avLst/>
          </a:prstGeom>
          <a:solidFill>
            <a:srgbClr val="6699FF"/>
          </a:solidFill>
          <a:ln w="12700">
            <a:solidFill>
              <a:srgbClr val="2F04E6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b="1" dirty="0">
                <a:solidFill>
                  <a:srgbClr val="001817"/>
                </a:solidFill>
                <a:cs typeface="Arial" charset="0"/>
              </a:rPr>
              <a:t>Radiation</a:t>
            </a:r>
          </a:p>
        </p:txBody>
      </p:sp>
      <p:sp>
        <p:nvSpPr>
          <p:cNvPr id="17" name="_s163854"/>
          <p:cNvSpPr>
            <a:spLocks noChangeShapeType="1"/>
          </p:cNvSpPr>
          <p:nvPr/>
        </p:nvSpPr>
        <p:spPr bwMode="auto">
          <a:xfrm flipV="1">
            <a:off x="6783021" y="3367825"/>
            <a:ext cx="419486" cy="4403"/>
          </a:xfrm>
          <a:prstGeom prst="line">
            <a:avLst/>
          </a:prstGeom>
          <a:noFill/>
          <a:ln w="28575">
            <a:solidFill>
              <a:srgbClr val="54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32" name="_s163853"/>
          <p:cNvSpPr>
            <a:spLocks noChangeArrowheads="1"/>
          </p:cNvSpPr>
          <p:nvPr/>
        </p:nvSpPr>
        <p:spPr bwMode="auto">
          <a:xfrm>
            <a:off x="4874268" y="1977070"/>
            <a:ext cx="953749" cy="918106"/>
          </a:xfrm>
          <a:prstGeom prst="ellipse">
            <a:avLst/>
          </a:prstGeom>
          <a:solidFill>
            <a:srgbClr val="66FF33"/>
          </a:solidFill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en-US" sz="1200" b="1" dirty="0">
                <a:cs typeface="Arial" charset="0"/>
              </a:rPr>
              <a:t>Urology</a:t>
            </a:r>
          </a:p>
        </p:txBody>
      </p:sp>
      <p:sp>
        <p:nvSpPr>
          <p:cNvPr id="33" name="_s163853"/>
          <p:cNvSpPr>
            <a:spLocks noChangeArrowheads="1"/>
          </p:cNvSpPr>
          <p:nvPr/>
        </p:nvSpPr>
        <p:spPr bwMode="auto">
          <a:xfrm>
            <a:off x="6898731" y="3923621"/>
            <a:ext cx="953749" cy="91810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en-US" sz="1200" b="1" dirty="0">
                <a:cs typeface="Arial" charset="0"/>
              </a:rPr>
              <a:t>Imaging</a:t>
            </a:r>
          </a:p>
        </p:txBody>
      </p:sp>
      <p:sp>
        <p:nvSpPr>
          <p:cNvPr id="34" name="_s163853"/>
          <p:cNvSpPr>
            <a:spLocks noChangeArrowheads="1"/>
          </p:cNvSpPr>
          <p:nvPr/>
        </p:nvSpPr>
        <p:spPr bwMode="auto">
          <a:xfrm>
            <a:off x="5858841" y="4255187"/>
            <a:ext cx="953749" cy="918106"/>
          </a:xfrm>
          <a:prstGeom prst="ellipse">
            <a:avLst/>
          </a:prstGeom>
          <a:solidFill>
            <a:srgbClr val="A65DB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en-US" sz="1200" b="1" dirty="0">
                <a:cs typeface="Arial" charset="0"/>
              </a:rPr>
              <a:t>Pathology</a:t>
            </a:r>
          </a:p>
        </p:txBody>
      </p:sp>
      <p:sp>
        <p:nvSpPr>
          <p:cNvPr id="35" name="_s163853"/>
          <p:cNvSpPr>
            <a:spLocks noChangeArrowheads="1"/>
          </p:cNvSpPr>
          <p:nvPr/>
        </p:nvSpPr>
        <p:spPr bwMode="auto">
          <a:xfrm>
            <a:off x="5848668" y="2966222"/>
            <a:ext cx="953749" cy="918106"/>
          </a:xfrm>
          <a:prstGeom prst="ellipse">
            <a:avLst/>
          </a:prstGeom>
          <a:solidFill>
            <a:srgbClr val="2F04E6"/>
          </a:solidFill>
          <a:ln w="57150">
            <a:solidFill>
              <a:srgbClr val="146FF6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Dayton </a:t>
            </a:r>
          </a:p>
          <a:p>
            <a:pPr algn="ctr" eaLnBrk="0" hangingPunct="0"/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Physicians</a:t>
            </a:r>
          </a:p>
          <a:p>
            <a:pPr algn="ctr" eaLnBrk="0" hangingPunct="0"/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Network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424" y="5948058"/>
            <a:ext cx="2977029" cy="776279"/>
          </a:xfrm>
          <a:prstGeom prst="rect">
            <a:avLst/>
          </a:prstGeom>
        </p:spPr>
      </p:pic>
      <p:sp>
        <p:nvSpPr>
          <p:cNvPr id="19" name="_s163849"/>
          <p:cNvSpPr>
            <a:spLocks noChangeArrowheads="1"/>
          </p:cNvSpPr>
          <p:nvPr/>
        </p:nvSpPr>
        <p:spPr bwMode="auto">
          <a:xfrm>
            <a:off x="4883736" y="3903929"/>
            <a:ext cx="953749" cy="918106"/>
          </a:xfrm>
          <a:prstGeom prst="ellipse">
            <a:avLst/>
          </a:prstGeom>
          <a:solidFill>
            <a:srgbClr val="FFCC99"/>
          </a:solidFill>
          <a:ln w="12700">
            <a:solidFill>
              <a:srgbClr val="2F04E6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b="1" dirty="0">
                <a:solidFill>
                  <a:srgbClr val="001817"/>
                </a:solidFill>
                <a:cs typeface="Arial" charset="0"/>
              </a:rPr>
              <a:t>Pharmacy</a:t>
            </a:r>
          </a:p>
        </p:txBody>
      </p:sp>
      <p:sp>
        <p:nvSpPr>
          <p:cNvPr id="20" name="_s163853"/>
          <p:cNvSpPr>
            <a:spLocks noChangeArrowheads="1"/>
          </p:cNvSpPr>
          <p:nvPr/>
        </p:nvSpPr>
        <p:spPr bwMode="auto">
          <a:xfrm>
            <a:off x="6786412" y="2055799"/>
            <a:ext cx="953749" cy="918106"/>
          </a:xfrm>
          <a:prstGeom prst="ellipse">
            <a:avLst/>
          </a:prstGeom>
          <a:solidFill>
            <a:srgbClr val="FFCCFF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en-US" sz="1200" b="1" dirty="0">
                <a:cs typeface="Arial" charset="0"/>
              </a:rPr>
              <a:t>Clinical</a:t>
            </a:r>
          </a:p>
          <a:p>
            <a:pPr algn="ctr" eaLnBrk="0" hangingPunct="0"/>
            <a:r>
              <a:rPr lang="en-US" sz="1200" b="1" dirty="0">
                <a:cs typeface="Arial" charset="0"/>
              </a:rPr>
              <a:t> Research</a:t>
            </a:r>
          </a:p>
        </p:txBody>
      </p:sp>
      <p:sp>
        <p:nvSpPr>
          <p:cNvPr id="21" name="_s163851"/>
          <p:cNvSpPr>
            <a:spLocks noChangeArrowheads="1"/>
          </p:cNvSpPr>
          <p:nvPr/>
        </p:nvSpPr>
        <p:spPr bwMode="auto">
          <a:xfrm>
            <a:off x="5840043" y="1691609"/>
            <a:ext cx="953749" cy="9181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b="1" dirty="0">
                <a:solidFill>
                  <a:srgbClr val="001817"/>
                </a:solidFill>
                <a:cs typeface="Arial" charset="0"/>
              </a:rPr>
              <a:t>Advanced</a:t>
            </a:r>
          </a:p>
          <a:p>
            <a:pPr algn="ctr"/>
            <a:r>
              <a:rPr lang="en-US" sz="1200" b="1" dirty="0">
                <a:solidFill>
                  <a:srgbClr val="001817"/>
                </a:solidFill>
                <a:cs typeface="Arial" charset="0"/>
              </a:rPr>
              <a:t>Prostate</a:t>
            </a:r>
          </a:p>
          <a:p>
            <a:pPr algn="ctr"/>
            <a:r>
              <a:rPr lang="en-US" sz="1200" b="1" dirty="0">
                <a:solidFill>
                  <a:srgbClr val="001817"/>
                </a:solidFill>
                <a:cs typeface="Arial" charset="0"/>
              </a:rPr>
              <a:t>Cancer</a:t>
            </a:r>
          </a:p>
          <a:p>
            <a:pPr algn="ctr"/>
            <a:r>
              <a:rPr lang="en-US" sz="1200" b="1" dirty="0">
                <a:solidFill>
                  <a:srgbClr val="001817"/>
                </a:solidFill>
                <a:cs typeface="Arial" charset="0"/>
              </a:rPr>
              <a:t>Clinic</a:t>
            </a:r>
          </a:p>
        </p:txBody>
      </p:sp>
      <p:sp>
        <p:nvSpPr>
          <p:cNvPr id="24" name="_s163854"/>
          <p:cNvSpPr>
            <a:spLocks noChangeShapeType="1"/>
          </p:cNvSpPr>
          <p:nvPr/>
        </p:nvSpPr>
        <p:spPr bwMode="auto">
          <a:xfrm flipH="1" flipV="1">
            <a:off x="6327006" y="3923047"/>
            <a:ext cx="0" cy="353436"/>
          </a:xfrm>
          <a:prstGeom prst="line">
            <a:avLst/>
          </a:prstGeom>
          <a:noFill/>
          <a:ln w="28575">
            <a:solidFill>
              <a:srgbClr val="54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27" name="_s163854"/>
          <p:cNvSpPr>
            <a:spLocks noChangeShapeType="1"/>
          </p:cNvSpPr>
          <p:nvPr/>
        </p:nvSpPr>
        <p:spPr bwMode="auto">
          <a:xfrm flipV="1">
            <a:off x="5444708" y="3320900"/>
            <a:ext cx="419486" cy="4403"/>
          </a:xfrm>
          <a:prstGeom prst="line">
            <a:avLst/>
          </a:prstGeom>
          <a:noFill/>
          <a:ln w="28575">
            <a:solidFill>
              <a:srgbClr val="54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28" name="_s163854"/>
          <p:cNvSpPr>
            <a:spLocks noChangeShapeType="1"/>
          </p:cNvSpPr>
          <p:nvPr/>
        </p:nvSpPr>
        <p:spPr bwMode="auto">
          <a:xfrm flipH="1" flipV="1">
            <a:off x="6319972" y="2639517"/>
            <a:ext cx="1" cy="300477"/>
          </a:xfrm>
          <a:prstGeom prst="line">
            <a:avLst/>
          </a:prstGeom>
          <a:noFill/>
          <a:ln w="28575">
            <a:solidFill>
              <a:srgbClr val="54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29" name="_s163854"/>
          <p:cNvSpPr>
            <a:spLocks noChangeShapeType="1"/>
          </p:cNvSpPr>
          <p:nvPr/>
        </p:nvSpPr>
        <p:spPr bwMode="auto">
          <a:xfrm flipV="1">
            <a:off x="5673359" y="3757688"/>
            <a:ext cx="269642" cy="276368"/>
          </a:xfrm>
          <a:prstGeom prst="line">
            <a:avLst/>
          </a:prstGeom>
          <a:noFill/>
          <a:ln w="28575">
            <a:solidFill>
              <a:srgbClr val="54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30" name="_s163854"/>
          <p:cNvSpPr>
            <a:spLocks noChangeShapeType="1"/>
          </p:cNvSpPr>
          <p:nvPr/>
        </p:nvSpPr>
        <p:spPr bwMode="auto">
          <a:xfrm flipV="1">
            <a:off x="6643497" y="2813123"/>
            <a:ext cx="235486" cy="248767"/>
          </a:xfrm>
          <a:prstGeom prst="line">
            <a:avLst/>
          </a:prstGeom>
          <a:noFill/>
          <a:ln w="28575">
            <a:solidFill>
              <a:srgbClr val="54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31" name="_s163854"/>
          <p:cNvSpPr>
            <a:spLocks noChangeShapeType="1"/>
          </p:cNvSpPr>
          <p:nvPr/>
        </p:nvSpPr>
        <p:spPr bwMode="auto">
          <a:xfrm flipH="1" flipV="1">
            <a:off x="6708881" y="3720846"/>
            <a:ext cx="377719" cy="313210"/>
          </a:xfrm>
          <a:prstGeom prst="line">
            <a:avLst/>
          </a:prstGeom>
          <a:noFill/>
          <a:ln w="28575">
            <a:solidFill>
              <a:srgbClr val="54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38" name="_s163854"/>
          <p:cNvSpPr>
            <a:spLocks noChangeShapeType="1"/>
          </p:cNvSpPr>
          <p:nvPr/>
        </p:nvSpPr>
        <p:spPr bwMode="auto">
          <a:xfrm flipH="1" flipV="1">
            <a:off x="5683714" y="2759793"/>
            <a:ext cx="319612" cy="303529"/>
          </a:xfrm>
          <a:prstGeom prst="line">
            <a:avLst/>
          </a:prstGeom>
          <a:noFill/>
          <a:ln w="28575">
            <a:solidFill>
              <a:srgbClr val="54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8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Focus on Quality and Innovation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CoC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and NCQA Accredited Oncology Medical Home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 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United Health Care, Episode Fee Payment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 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Anthem Quality Care Program Participant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 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Aetna OMH Pilot Program Participant 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National Radiation Oncology Registry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 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CMMI Oncology Care Model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ACR Accreditation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ACHC Specialty Pharmacy and Oncology Accreditation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136" y="5943600"/>
            <a:ext cx="2977029" cy="77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0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598" y="381000"/>
            <a:ext cx="5029200" cy="48736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PATIENT NAVIGATION CONCEPTS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2122918"/>
            <a:ext cx="3810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1. Best Practices Care</a:t>
            </a:r>
            <a:r>
              <a:rPr lang="en-US" sz="1600" dirty="0"/>
              <a:t>: Triage, Diagnostic &amp; Therapeutic Pathways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85387" y="3048000"/>
            <a:ext cx="764777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3. Team-Based Care</a:t>
            </a:r>
            <a:r>
              <a:rPr lang="en-US" sz="1600" dirty="0"/>
              <a:t>: Med/Rad Onc, Diag Radiology, NPs, RNs, LPNs, Pharmacists, Med Techs, Care Coordinators, first responders – working  as team to keep patients in OP setting and out of ER and hospital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9600" y="4129755"/>
            <a:ext cx="3810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0" b="1" dirty="0"/>
              <a:t>4. Active Disease Management</a:t>
            </a:r>
            <a:r>
              <a:rPr lang="en-US" sz="1550" dirty="0"/>
              <a:t>: Patient Education, patient/provider web portal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29214" y="4114800"/>
            <a:ext cx="3810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5. Enhanced Access</a:t>
            </a:r>
            <a:r>
              <a:rPr lang="en-US" sz="1600" dirty="0"/>
              <a:t>: 24/7 Triage Line with “first responders” (8-6) and On-Call Providers (6-8)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0312" y="5044155"/>
            <a:ext cx="3810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6. Enhanced Care</a:t>
            </a:r>
            <a:r>
              <a:rPr lang="en-US" sz="1600" dirty="0"/>
              <a:t>: On- or near-site lab, imaging, pharmacy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429214" y="5029200"/>
            <a:ext cx="3810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7. Financial Support </a:t>
            </a:r>
            <a:r>
              <a:rPr lang="en-US" sz="1600" dirty="0"/>
              <a:t>for Medical Home Services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423161" y="2133600"/>
            <a:ext cx="3810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2. Electronic Health Records </a:t>
            </a:r>
            <a:r>
              <a:rPr lang="en-US" sz="1600" dirty="0"/>
              <a:t>– to share/track real-time patient information; monitor quality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848598" y="1524000"/>
            <a:ext cx="3505200" cy="5754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Oncology Patient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307" y="5943600"/>
            <a:ext cx="2977029" cy="77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01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257800" cy="563562"/>
          </a:xfrm>
        </p:spPr>
        <p:txBody>
          <a:bodyPr>
            <a:normAutofit/>
          </a:bodyPr>
          <a:lstStyle/>
          <a:p>
            <a:r>
              <a:rPr lang="en-US" b="1" dirty="0"/>
              <a:t>Enhanced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239000" cy="44196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Fidelity Health Care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Oncology Specific trained staff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Medication teaching/safety/nutrition/social work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Ohio’s Hospice / Innovative Care Solutions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Increased communication with DPN after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Support Care in our office</a:t>
            </a:r>
          </a:p>
          <a:p>
            <a:pPr lvl="1"/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Premier Health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Oncology Service Line collaboration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Oncology admissions not profitable/re-admissions penalty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437" y="6081721"/>
            <a:ext cx="2977029" cy="77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1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424593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/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7792"/>
            <a:ext cx="467563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02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pulent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8DB3E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11376</TotalTime>
  <Words>426</Words>
  <Application>Microsoft Office PowerPoint</Application>
  <PresentationFormat>On-screen Show (4:3)</PresentationFormat>
  <Paragraphs>103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Opulent</vt:lpstr>
      <vt:lpstr>Oriel</vt:lpstr>
      <vt:lpstr>PowerPoint Presentation</vt:lpstr>
      <vt:lpstr>PowerPoint Presentation</vt:lpstr>
      <vt:lpstr>PowerPoint Presentation</vt:lpstr>
      <vt:lpstr>PATIENT NAVIGATION CONCEPTS </vt:lpstr>
      <vt:lpstr>Enhanced Partnerships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Dayton Physicians, LLC Strategic Framework</dc:title>
  <dc:creator>Sheri Chester</dc:creator>
  <cp:lastModifiedBy>dave dillahunt</cp:lastModifiedBy>
  <cp:revision>495</cp:revision>
  <cp:lastPrinted>2017-02-13T21:06:42Z</cp:lastPrinted>
  <dcterms:created xsi:type="dcterms:W3CDTF">2012-08-02T13:52:14Z</dcterms:created>
  <dcterms:modified xsi:type="dcterms:W3CDTF">2017-09-25T18:16:58Z</dcterms:modified>
</cp:coreProperties>
</file>